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491" r:id="rId2"/>
    <p:sldId id="620" r:id="rId3"/>
    <p:sldId id="622" r:id="rId4"/>
    <p:sldId id="626" r:id="rId5"/>
    <p:sldId id="629" r:id="rId6"/>
    <p:sldId id="628" r:id="rId7"/>
    <p:sldId id="630" r:id="rId8"/>
    <p:sldId id="631" r:id="rId9"/>
    <p:sldId id="635" r:id="rId10"/>
    <p:sldId id="632" r:id="rId11"/>
    <p:sldId id="633" r:id="rId12"/>
    <p:sldId id="636" r:id="rId13"/>
  </p:sldIdLst>
  <p:sldSz cx="9144000" cy="5143500" type="screen16x9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5E9BD"/>
    <a:srgbClr val="339933"/>
    <a:srgbClr val="CDF5B1"/>
    <a:srgbClr val="D8F39B"/>
    <a:srgbClr val="608DC4"/>
    <a:srgbClr val="81E4FF"/>
    <a:srgbClr val="4A4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7495" autoAdjust="0"/>
  </p:normalViewPr>
  <p:slideViewPr>
    <p:cSldViewPr>
      <p:cViewPr>
        <p:scale>
          <a:sx n="100" d="100"/>
          <a:sy n="100" d="100"/>
        </p:scale>
        <p:origin x="-60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F909ED-E15C-4E03-8021-381F3D07FB76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E3FEF4-F08D-4343-AE09-32896751DB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090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52D530-0305-44BB-8157-D017CF1364CC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5BCB82-3829-4956-B98C-F80EE7CCFB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39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61809-63A8-42AC-9863-6075A6B6DB91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17D5C-38D4-4B54-9D52-A5E190FA91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9529-D874-428A-829A-B089D276F9BE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FFC4-8BCB-47E2-9358-F9897FD985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8085-696E-4397-975B-466F0867AF1B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EBC04-D0CA-4100-9D5A-E043D2FAA4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200150"/>
            <a:ext cx="8229600" cy="339407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B60D8-12C2-47C0-82FA-69F56D3628B3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41729-8545-4262-967D-E817F200B8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9407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B801-7E96-450B-B606-632707E14C96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E62BB-6D48-4F3A-9947-2F29C173A9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C4A1A-D338-4BB6-8647-58E8E5C89FC4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BCB2-0337-4F49-9936-89B3341502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E604-6070-48DA-9F24-F63D9188A8BE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584D-2B0D-4CD8-A299-21AD56037C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26B38-20EC-4947-94EA-A03280B90AA6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A7038-A4E2-44EF-9D61-D325E3730C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0E2E8-444E-45BE-AEC9-66CA5925D038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7C2F7-7530-47B3-863F-664079D6F7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CA294-04C2-4817-9508-4648A455A4F9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92A7-2636-48B7-9AF8-E29685CEAF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A35C9-F911-49AE-BE22-613074FBD079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5D423-C089-4C79-A992-660478BA92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A4B9-19AD-469B-B547-857967FE3342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792F6-02D9-4AE7-A15F-5C846B284E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16DB8-1B18-4948-B8CC-24411063A953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12DE5-BF00-4375-A58E-BDA831C1B4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0D24C48-4FDA-4382-9FBE-12FE73506437}" type="datetimeFigureOut">
              <a:rPr lang="ru-RU"/>
              <a:pPr>
                <a:defRPr/>
              </a:pPr>
              <a:t>20.03.2015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201F6E8-EFDD-4A16-B259-CBC5C1690A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75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92546"/>
            <a:ext cx="9144000" cy="514350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3" name="Прямоугольник 2"/>
          <p:cNvSpPr/>
          <p:nvPr/>
        </p:nvSpPr>
        <p:spPr>
          <a:xfrm>
            <a:off x="34925" y="1708150"/>
            <a:ext cx="9109075" cy="25304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Итоговая аттестация учащихся</a:t>
            </a:r>
          </a:p>
          <a:p>
            <a:pPr algn="ctr">
              <a:defRPr/>
            </a:pP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по учебным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предметам. 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>
              <a:defRPr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Экспертная оценка.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003800" y="3219450"/>
            <a:ext cx="3889375" cy="690563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ru-RU" sz="19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0724" name="Rectangle 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Западающие темы</a:t>
            </a:r>
            <a:endParaRPr lang="ru-RU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0667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Реальная математика</a:t>
            </a:r>
          </a:p>
          <a:p>
            <a:pPr marL="0" indent="0" algn="ctr">
              <a:buNone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/>
              <a:t>неумение описывать реальные ситуации на языке геометрии, исследовать построенные модели с использованием геометрических понятий и теорем, решать практические задачи, на  нахождение геометрических величин;</a:t>
            </a:r>
          </a:p>
          <a:p>
            <a:r>
              <a:rPr lang="ru-RU" sz="1600" dirty="0"/>
              <a:t>- неумение решать практические задачи, требующие систематического перебора вариантов; затруднения при сравнивании  шансов наступления случайных событий, оценивать вероятности случайного события, сопоставлять и исследовать модели реальной ситуацией с использованием аппарата вероятности и статистики;</a:t>
            </a:r>
          </a:p>
          <a:p>
            <a:r>
              <a:rPr lang="ru-RU" sz="1600" dirty="0"/>
              <a:t>- затруднения при практических расчетах по формулам, при составлении несложных формул, выражающие зависимости между величинами.</a:t>
            </a:r>
          </a:p>
          <a:p>
            <a:r>
              <a:rPr lang="ru-RU" sz="1600" dirty="0"/>
              <a:t>- неумение описывать реальные ситуации на языке геометрии, исследовать построенные модели с использованием геометрических понятий и теорем.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123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sz="2800" b="1" u="sng" dirty="0" smtClean="0"/>
              <a:t>Причины </a:t>
            </a:r>
            <a:r>
              <a:rPr lang="tt-RU" sz="2800" b="1" u="sng" dirty="0"/>
              <a:t>типичных </a:t>
            </a:r>
            <a:r>
              <a:rPr lang="tt-RU" sz="2800" b="1" u="sng" dirty="0" smtClean="0"/>
              <a:t>ошибок:</a:t>
            </a:r>
            <a:endParaRPr lang="ru-RU" sz="28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tt-RU" sz="2400" dirty="0" smtClean="0"/>
              <a:t>незнание </a:t>
            </a:r>
            <a:r>
              <a:rPr lang="tt-RU" sz="2400" dirty="0"/>
              <a:t>основных свойств, признаков, теорем </a:t>
            </a:r>
            <a:r>
              <a:rPr lang="tt-RU" sz="2400" dirty="0" smtClean="0"/>
              <a:t>геометрии;</a:t>
            </a:r>
          </a:p>
          <a:p>
            <a:r>
              <a:rPr lang="tt-RU" sz="2400" dirty="0" smtClean="0"/>
              <a:t> </a:t>
            </a:r>
            <a:r>
              <a:rPr lang="tt-RU" sz="2400" dirty="0"/>
              <a:t>незнание формул</a:t>
            </a:r>
            <a:r>
              <a:rPr lang="ru-RU" sz="2400" dirty="0"/>
              <a:t> прогрессий (арифметическая и геометрическая) </a:t>
            </a:r>
            <a:r>
              <a:rPr lang="tt-RU" sz="2400" dirty="0"/>
              <a:t>, </a:t>
            </a:r>
            <a:endParaRPr lang="tt-RU" sz="2400" dirty="0" smtClean="0"/>
          </a:p>
          <a:p>
            <a:r>
              <a:rPr lang="tt-RU" sz="2400" dirty="0" smtClean="0"/>
              <a:t>неумение </a:t>
            </a:r>
            <a:r>
              <a:rPr lang="ru-RU" sz="2400" dirty="0"/>
              <a:t>решать практические задачи, на  нахождение геометрических величин</a:t>
            </a:r>
            <a:r>
              <a:rPr lang="ru-RU" sz="2400" dirty="0" smtClean="0"/>
              <a:t>;</a:t>
            </a:r>
          </a:p>
          <a:p>
            <a:r>
              <a:rPr lang="tt-RU" sz="2400" dirty="0" smtClean="0"/>
              <a:t>большое </a:t>
            </a:r>
            <a:r>
              <a:rPr lang="tt-RU" sz="2400" dirty="0"/>
              <a:t>количество вычислительных ошибок и невнимательность учащихся.</a:t>
            </a:r>
            <a:endParaRPr lang="ru-RU" sz="2400" dirty="0"/>
          </a:p>
          <a:p>
            <a:pPr marL="0" indent="0">
              <a:buNone/>
            </a:pPr>
            <a:r>
              <a:rPr lang="tt-RU" sz="2400" dirty="0" smtClean="0"/>
              <a:t>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0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4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Количество выпускников 9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классов,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принявших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участие в диагностическом тестировании в форме ОГЭ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322437"/>
              </p:ext>
            </p:extLst>
          </p:nvPr>
        </p:nvGraphicFramePr>
        <p:xfrm>
          <a:off x="611560" y="1419624"/>
          <a:ext cx="7416824" cy="3096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8638"/>
                <a:gridCol w="4238186"/>
              </a:tblGrid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района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 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1278</a:t>
                      </a:r>
                      <a:endParaRPr lang="ru-RU" sz="20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1422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1637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45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1986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2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г.Казань</a:t>
                      </a:r>
                      <a:endParaRPr lang="ru-RU" sz="20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9200</a:t>
                      </a:r>
                      <a:endParaRPr lang="ru-RU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0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по количеству  и доле учащихся,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набравших минимальный порог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также 0-4 балла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71072"/>
              </p:ext>
            </p:extLst>
          </p:nvPr>
        </p:nvGraphicFramePr>
        <p:xfrm>
          <a:off x="755576" y="1203598"/>
          <a:ext cx="7848872" cy="3274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039"/>
                <a:gridCol w="477169"/>
                <a:gridCol w="504056"/>
                <a:gridCol w="504056"/>
                <a:gridCol w="504056"/>
                <a:gridCol w="504056"/>
                <a:gridCol w="504056"/>
                <a:gridCol w="504056"/>
                <a:gridCol w="576064"/>
                <a:gridCol w="432048"/>
                <a:gridCol w="504056"/>
                <a:gridCol w="432048"/>
                <a:gridCol w="504056"/>
                <a:gridCol w="504056"/>
              </a:tblGrid>
              <a:tr h="10801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участников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8 баллов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баллов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балл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балла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балла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балла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vert="vert27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583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3540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4,13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4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9"/>
            <a:ext cx="8229600" cy="504055"/>
          </a:xfrm>
        </p:spPr>
        <p:txBody>
          <a:bodyPr/>
          <a:lstStyle/>
          <a:p>
            <a:pPr eaLnBrk="1" fontAlgn="ctr" hangingPunct="1"/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участников, которые  </a:t>
            </a:r>
            <a:r>
              <a:rPr lang="ru-RU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справились с </a:t>
            </a:r>
            <a:r>
              <a:rPr lang="ru-RU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заданием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(%)Модуль «Алгебра»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286493"/>
              </p:ext>
            </p:extLst>
          </p:nvPr>
        </p:nvGraphicFramePr>
        <p:xfrm>
          <a:off x="755576" y="771548"/>
          <a:ext cx="7645891" cy="4144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4992"/>
                <a:gridCol w="3158580"/>
                <a:gridCol w="1328116"/>
                <a:gridCol w="2324203"/>
              </a:tblGrid>
              <a:tr h="49734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1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выполнять вычисления и преобразования. Выполнять арифметические действия с рациональными числами.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3686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 40,1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63123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выполнять вычисления и преобразования. Сравнивать действительные числа: производить оценку квадратного корня, определять его положение на координатной прямой.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3950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42,9 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63123"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3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выполнять вычисления и преобразования, уметь выполнять преобразования алгебраических выражений, содержащих степени с целым показателем.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3945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42,9 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5781"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4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решать неполные квадратные уравнения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3764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40,9 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7342"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5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строить и читать графики функций. Устанавливать соответствие между графиками функций и формулами, которые их задают.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4698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51,1 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734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6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Распознавать арифметические и геометрические прогрессии, решать задачи с применением формулы общего члена арифметической прогрессии.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7423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80,7 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63123">
                <a:tc>
                  <a:txBody>
                    <a:bodyPr/>
                    <a:lstStyle/>
                    <a:p>
                      <a:pPr algn="ctr"/>
                      <a:r>
                        <a:rPr lang="ru-RU" sz="1050" b="1">
                          <a:effectLst/>
                        </a:rPr>
                        <a:t>7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выполнять преобразования алгебраических выражений. Находить значения буквенных выражений, осуществляя необходимые подстановки и преобразования.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6791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73,8 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7342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8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1" dirty="0">
                          <a:effectLst/>
                        </a:rPr>
                        <a:t>Уметь решать уравнения, неравенства и их системы. Решать линейные неравенства, понимать графическую интерпретацию линейного неравенства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5011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effectLst/>
                        </a:rPr>
                        <a:t>54,5 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Количество участников ,</a:t>
            </a:r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которые не справились с заданием (%).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Модуль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«Геометрия»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223230"/>
              </p:ext>
            </p:extLst>
          </p:nvPr>
        </p:nvGraphicFramePr>
        <p:xfrm>
          <a:off x="467544" y="843558"/>
          <a:ext cx="8424936" cy="3965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929"/>
                <a:gridCol w="6269257"/>
                <a:gridCol w="785375"/>
                <a:gridCol w="785375"/>
              </a:tblGrid>
              <a:tr h="221262">
                <a:tc gridSpan="4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8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 выполнять действия с геометрическими фигурами, координатами и векторами. Решать планиметрические задачи с использованием синуса, косинуса, тангенса острого угла прямоугольного треугольника и углов от 0 до 180 градусов.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4816</a:t>
                      </a:r>
                      <a:endParaRPr lang="ru-RU" sz="1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52,4 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8890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 выполнять действия с геометрическими фигурами. Решать планиметрические задачи на нахождение геометрических величин (центрального и вписанного угла, вертикальных и смежных углов)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5815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3610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 выполнять действия с геометрическими фигурами. Использовать свойства и признаки параллелограмма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8209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1041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Уметь выполнять действия с геометрическими фигурами, координатами и векторами. Решать планиметрические задачи на нахождение площади трапеции, изображенной на рисунке.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6338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68,9 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93344"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Проводить доказательные рассуждения при решении задач, оценивать логическую правильность рассуждений, распознавать ошибочные заключения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5356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58,2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участников ОГЭ, </a:t>
            </a:r>
            <a:r>
              <a:rPr lang="ru-RU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которые не справились с заданием (%).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«Реальная математика»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137701"/>
              </p:ext>
            </p:extLst>
          </p:nvPr>
        </p:nvGraphicFramePr>
        <p:xfrm>
          <a:off x="539552" y="483518"/>
          <a:ext cx="8296232" cy="4438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6048672"/>
                <a:gridCol w="864096"/>
                <a:gridCol w="807400"/>
              </a:tblGrid>
              <a:tr h="142546">
                <a:tc gridSpan="4">
                  <a:txBody>
                    <a:bodyPr/>
                    <a:lstStyle/>
                    <a:p>
                      <a:pPr algn="ctr"/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0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Пользоваться основными единицами массы, объема: выражать более крупные единицы через более мелкие и наоборот. Уметь анализировать реальные числовые данные, представленные в таблицах.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3968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</a:rPr>
                        <a:t>43,1 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5034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Описывать с помощью функций различные реальные зависимости между величинами; интерпретировать графики реальных зависимостей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3473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</a:rPr>
                        <a:t>37,8 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5056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Решать несложные практические расчетные задачи; решать задачи, связанные с процентами; пользоваться оценкой и прикидкой при практических расчетах; интерпретировать результаты решения задач с учетом ограничений, связанных с реальными свойствами рассматриваемых объектов.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5221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</a:rPr>
                        <a:t>56,7 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60045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Описывать реальные ситуации на языке геометрии, исследовать построенные модели с использованием геометрических понятий и теорем, решать практические задачи, связанные с нахождением геометрических величин.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</a:rPr>
                        <a:t>79,3 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0022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Анализировать реальные числовые данные, представленные в таблицах,  на диаграммах, графиках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</a:rPr>
                        <a:t>11 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5056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Решать практические задачи, требующие систематического перебора вариантов; сравнивать шансы наступления случайных событий, оценивать вероятности случайного события, сопоставлять и исследовать модели реальной ситуацией с использованием аппарата вероятности и статистики.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</a:rPr>
                        <a:t>70,7 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5034">
                <a:tc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Осуществлять практические расчеты по формулам, составлять несложные формулы, выражающие зависимости между величинами.</a:t>
                      </a:r>
                      <a:endParaRPr lang="ru-RU" sz="11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7381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effectLst/>
                        </a:rPr>
                        <a:t> 80,2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dirty="0"/>
              <a:t>Информация по  количеству учащихся не справившихся с заданиями по </a:t>
            </a:r>
            <a:r>
              <a:rPr lang="ru-RU" sz="1200" b="1" dirty="0" smtClean="0"/>
              <a:t>математике</a:t>
            </a:r>
            <a:br>
              <a:rPr lang="ru-RU" sz="1200" b="1" dirty="0" smtClean="0"/>
            </a:br>
            <a:r>
              <a:rPr lang="ru-RU" sz="1200" b="1" dirty="0" smtClean="0"/>
              <a:t> </a:t>
            </a:r>
            <a:r>
              <a:rPr lang="ru-RU" sz="1200" b="1" dirty="0"/>
              <a:t>на диагностическом тестировании в формате </a:t>
            </a:r>
            <a:r>
              <a:rPr lang="ru-RU" sz="1200" b="1" dirty="0" smtClean="0"/>
              <a:t>ОГЭ.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 районам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552981"/>
              </p:ext>
            </p:extLst>
          </p:nvPr>
        </p:nvGraphicFramePr>
        <p:xfrm>
          <a:off x="467544" y="843558"/>
          <a:ext cx="8496949" cy="42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9755"/>
                <a:gridCol w="456174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  <a:gridCol w="347051"/>
              </a:tblGrid>
              <a:tr h="68636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район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количество участников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33,1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37,9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27,1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42,4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35,9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49,6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41,2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42,3</a:t>
                      </a:r>
                      <a:endParaRPr lang="ru-RU" sz="1000" b="1" i="0" u="none" strike="noStrike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093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3686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6791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4816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8209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3968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6509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44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79,3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80,2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760" marR="4760" marT="476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637183"/>
          </a:xfrm>
        </p:spPr>
        <p:txBody>
          <a:bodyPr/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Западающие темы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t-RU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“Алгебра</a:t>
            </a:r>
            <a:r>
              <a:rPr lang="tt-RU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/>
              <a:t>- неумение распознавать арифметические и геометрические прогрессии, решать задачи с применением формулы общего члена арифметической прогрессии;</a:t>
            </a:r>
          </a:p>
          <a:p>
            <a:r>
              <a:rPr lang="ru-RU" sz="2000" dirty="0"/>
              <a:t>-неумение находить значения буквенных выражений, осуществляя необходимые подстановки и преобразования;</a:t>
            </a:r>
          </a:p>
          <a:p>
            <a:r>
              <a:rPr lang="ru-RU" sz="2000" dirty="0"/>
              <a:t>-неумение решать уравнения, неравенства и их системы; линейные неравенства, понимать графическую интерпретацию линейного неравенства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25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Западающие темы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294478"/>
            <a:ext cx="7272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“ </a:t>
            </a:r>
            <a:r>
              <a:rPr lang="tt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Геометрия” 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-</a:t>
            </a:r>
            <a:r>
              <a:rPr lang="ru-RU" dirty="0"/>
              <a:t>неумение выполнять действия с геометрическими фигурами, векторами и координатами;</a:t>
            </a:r>
          </a:p>
          <a:p>
            <a:r>
              <a:rPr lang="tt-RU" i="1" dirty="0"/>
              <a:t>-</a:t>
            </a:r>
            <a:r>
              <a:rPr lang="tt-RU" dirty="0"/>
              <a:t> </a:t>
            </a:r>
            <a:r>
              <a:rPr lang="ru-RU" dirty="0"/>
              <a:t>незнание и неумение применять свойства и признаки параллелограмма;</a:t>
            </a:r>
          </a:p>
          <a:p>
            <a:r>
              <a:rPr lang="ru-RU" dirty="0"/>
              <a:t>-неумение применять изученную теорию к решению планиметрических задач; </a:t>
            </a:r>
          </a:p>
          <a:p>
            <a:r>
              <a:rPr lang="ru-RU" dirty="0"/>
              <a:t>-выполнять действия с геометрическими фигурами;</a:t>
            </a:r>
          </a:p>
          <a:p>
            <a:r>
              <a:rPr lang="ru-RU" dirty="0"/>
              <a:t>- затруднения проводить логические рассуждения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9954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11639</TotalTime>
  <Words>1295</Words>
  <Application>Microsoft Office PowerPoint</Application>
  <PresentationFormat>Экран (16:9)</PresentationFormat>
  <Paragraphs>637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Презентация PowerPoint</vt:lpstr>
      <vt:lpstr>Количество выпускников 9 классов,  принявших участие в диагностическом тестировании в форме ОГЭ</vt:lpstr>
      <vt:lpstr>Результаты по количеству  и доле учащихся,  не набравших минимальный порог, а также 0-4 балла</vt:lpstr>
      <vt:lpstr> Количество участников, которые  не справились с заданием(%)Модуль «Алгебра»</vt:lpstr>
      <vt:lpstr>Количество участников ,которые не справились с заданием (%).Модуль «Геометрия»</vt:lpstr>
      <vt:lpstr>Количество участников ОГЭ, которые не справились с заданием (%).Модуль «Реальная математика» </vt:lpstr>
      <vt:lpstr>Информация по  количеству учащихся не справившихся с заданиями по математике  на диагностическом тестировании в формате ОГЭ. По районам</vt:lpstr>
      <vt:lpstr>Западающие темы</vt:lpstr>
      <vt:lpstr>Западающие темы</vt:lpstr>
      <vt:lpstr>Западающие темы</vt:lpstr>
      <vt:lpstr>Причины типичных ошибок: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Teacher</cp:lastModifiedBy>
  <cp:revision>455</cp:revision>
  <cp:lastPrinted>2013-09-09T08:13:28Z</cp:lastPrinted>
  <dcterms:created xsi:type="dcterms:W3CDTF">2011-01-19T10:29:57Z</dcterms:created>
  <dcterms:modified xsi:type="dcterms:W3CDTF">2015-03-20T11:28:46Z</dcterms:modified>
</cp:coreProperties>
</file>